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71" r:id="rId4"/>
    <p:sldId id="258" r:id="rId5"/>
    <p:sldId id="273" r:id="rId6"/>
    <p:sldId id="272" r:id="rId7"/>
    <p:sldId id="274" r:id="rId8"/>
    <p:sldId id="259" r:id="rId9"/>
    <p:sldId id="275" r:id="rId10"/>
    <p:sldId id="260" r:id="rId11"/>
    <p:sldId id="261"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779978-25BD-4F64-905A-E93CBF25194F}" type="datetimeFigureOut">
              <a:rPr lang="es-ES" smtClean="0"/>
              <a:t>24/06/2014</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6E903B-CB64-4703-8CF0-3EE4A3B6883C}" type="slidenum">
              <a:rPr lang="es-ES" smtClean="0"/>
              <a:t>‹Nº›</a:t>
            </a:fld>
            <a:endParaRPr lang="es-ES"/>
          </a:p>
        </p:txBody>
      </p:sp>
    </p:spTree>
    <p:extLst>
      <p:ext uri="{BB962C8B-B14F-4D97-AF65-F5344CB8AC3E}">
        <p14:creationId xmlns:p14="http://schemas.microsoft.com/office/powerpoint/2010/main" val="2322088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1A6E903B-CB64-4703-8CF0-3EE4A3B6883C}" type="slidenum">
              <a:rPr lang="es-ES" smtClean="0"/>
              <a:t>11</a:t>
            </a:fld>
            <a:endParaRPr lang="es-ES"/>
          </a:p>
        </p:txBody>
      </p:sp>
    </p:spTree>
    <p:extLst>
      <p:ext uri="{BB962C8B-B14F-4D97-AF65-F5344CB8AC3E}">
        <p14:creationId xmlns:p14="http://schemas.microsoft.com/office/powerpoint/2010/main" val="1561204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535080D5-E4C1-4A87-B147-EC979E79450C}" type="datetimeFigureOut">
              <a:rPr lang="es-ES" smtClean="0"/>
              <a:t>21/06/2014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35080D5-E4C1-4A87-B147-EC979E79450C}" type="datetimeFigureOut">
              <a:rPr lang="es-ES" smtClean="0"/>
              <a:t>21/06/2014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35080D5-E4C1-4A87-B147-EC979E79450C}" type="datetimeFigureOut">
              <a:rPr lang="es-ES" smtClean="0"/>
              <a:t>21/06/2014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35080D5-E4C1-4A87-B147-EC979E79450C}" type="datetimeFigureOut">
              <a:rPr lang="es-ES" smtClean="0"/>
              <a:t>21/06/2014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535080D5-E4C1-4A87-B147-EC979E79450C}" type="datetimeFigureOut">
              <a:rPr lang="es-ES" smtClean="0"/>
              <a:t>21/06/2014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35080D5-E4C1-4A87-B147-EC979E79450C}" type="datetimeFigureOut">
              <a:rPr lang="es-ES" smtClean="0"/>
              <a:t>21/06/2014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F96F67B-BADE-43BF-8FD1-9FC2FA2E2585}" type="slidenum">
              <a:rPr lang="es-ES" smtClean="0"/>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35080D5-E4C1-4A87-B147-EC979E79450C}" type="datetimeFigureOut">
              <a:rPr lang="es-ES" smtClean="0"/>
              <a:t>21/06/2014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535080D5-E4C1-4A87-B147-EC979E79450C}" type="datetimeFigureOut">
              <a:rPr lang="es-ES" smtClean="0"/>
              <a:t>21/06/2014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080D5-E4C1-4A87-B147-EC979E79450C}" type="datetimeFigureOut">
              <a:rPr lang="es-ES" smtClean="0"/>
              <a:t>21/06/2014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535080D5-E4C1-4A87-B147-EC979E79450C}" type="datetimeFigureOut">
              <a:rPr lang="es-ES" smtClean="0"/>
              <a:t>21/06/2014</a:t>
            </a:fld>
            <a:endParaRPr lang="es-E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F96F67B-BADE-43BF-8FD1-9FC2FA2E2585}"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35080D5-E4C1-4A87-B147-EC979E79450C}" type="datetimeFigureOut">
              <a:rPr lang="es-ES" smtClean="0"/>
              <a:t>21/06/2014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F96F67B-BADE-43BF-8FD1-9FC2FA2E2585}"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535080D5-E4C1-4A87-B147-EC979E79450C}" type="datetimeFigureOut">
              <a:rPr lang="es-ES" smtClean="0"/>
              <a:t>21/06/2014</a:t>
            </a:fld>
            <a:endParaRPr lang="es-E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E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F96F67B-BADE-43BF-8FD1-9FC2FA2E2585}"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Llagas  o  ULCERAS</a:t>
            </a:r>
            <a:endParaRPr lang="es-ES" dirty="0"/>
          </a:p>
        </p:txBody>
      </p:sp>
      <p:sp>
        <p:nvSpPr>
          <p:cNvPr id="3" name="2 Subtítulo"/>
          <p:cNvSpPr>
            <a:spLocks noGrp="1"/>
          </p:cNvSpPr>
          <p:nvPr>
            <p:ph type="subTitle" idx="1"/>
          </p:nvPr>
        </p:nvSpPr>
        <p:spPr/>
        <p:txBody>
          <a:bodyPr/>
          <a:lstStyle/>
          <a:p>
            <a:r>
              <a:rPr lang="es-ES" dirty="0" smtClean="0"/>
              <a:t>Prevención y cuidados</a:t>
            </a:r>
            <a:endParaRPr lang="es-ES" dirty="0"/>
          </a:p>
        </p:txBody>
      </p:sp>
      <p:pic>
        <p:nvPicPr>
          <p:cNvPr id="1026" name="Picture 2" descr="C:\Users\HP\Desktop\jennifer paola ordoñez martinez\llagas fot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57177">
            <a:off x="4932040" y="2924944"/>
            <a:ext cx="3663157" cy="3425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9326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Llame al médico si el paciente</a:t>
            </a:r>
            <a:r>
              <a:rPr lang="es-ES" dirty="0" smtClean="0"/>
              <a:t>:</a:t>
            </a:r>
            <a:endParaRPr lang="es-ES" dirty="0"/>
          </a:p>
        </p:txBody>
      </p:sp>
      <p:sp>
        <p:nvSpPr>
          <p:cNvPr id="3" name="2 Marcador de contenido"/>
          <p:cNvSpPr>
            <a:spLocks noGrp="1"/>
          </p:cNvSpPr>
          <p:nvPr>
            <p:ph idx="1"/>
          </p:nvPr>
        </p:nvSpPr>
        <p:spPr>
          <a:xfrm>
            <a:off x="827584" y="1124744"/>
            <a:ext cx="7520940" cy="4227921"/>
          </a:xfrm>
        </p:spPr>
        <p:txBody>
          <a:bodyPr>
            <a:normAutofit lnSpcReduction="10000"/>
          </a:bodyPr>
          <a:lstStyle/>
          <a:p>
            <a:pPr algn="just" fontAlgn="base">
              <a:buFont typeface="Arial" panose="020B0604020202020204" pitchFamily="34" charset="0"/>
              <a:buChar char="•"/>
            </a:pPr>
            <a:r>
              <a:rPr lang="es-ES" sz="2800" b="0" dirty="0" smtClean="0"/>
              <a:t>Tiene </a:t>
            </a:r>
            <a:r>
              <a:rPr lang="es-ES" sz="2800" b="0" dirty="0"/>
              <a:t>piel agrietada, ampollada, escamosa o desgarrada.</a:t>
            </a:r>
          </a:p>
          <a:p>
            <a:pPr algn="just" fontAlgn="base">
              <a:buFont typeface="Arial" panose="020B0604020202020204" pitchFamily="34" charset="0"/>
              <a:buChar char="•"/>
            </a:pPr>
            <a:r>
              <a:rPr lang="es-ES" sz="2800" b="0" dirty="0"/>
              <a:t>Tiene una llaga que se está agrandando.</a:t>
            </a:r>
          </a:p>
          <a:p>
            <a:pPr algn="just" fontAlgn="base">
              <a:buFont typeface="Arial" panose="020B0604020202020204" pitchFamily="34" charset="0"/>
              <a:buChar char="•"/>
            </a:pPr>
            <a:r>
              <a:rPr lang="es-ES" sz="2800" b="0" dirty="0"/>
              <a:t>Tiene una secreción de la llaga espesa o maloliente.</a:t>
            </a:r>
          </a:p>
          <a:p>
            <a:pPr algn="just" fontAlgn="base">
              <a:buFont typeface="Arial" panose="020B0604020202020204" pitchFamily="34" charset="0"/>
              <a:buChar char="•"/>
            </a:pPr>
            <a:r>
              <a:rPr lang="es-ES" sz="2800" b="0" dirty="0"/>
              <a:t>Necesita ser referido a una agencia de cuidados en el hogar para recibir ayuda con suministros y atención de las llagas por presión</a:t>
            </a:r>
          </a:p>
          <a:p>
            <a:endParaRPr lang="es-ES" dirty="0"/>
          </a:p>
        </p:txBody>
      </p:sp>
    </p:spTree>
    <p:extLst>
      <p:ext uri="{BB962C8B-B14F-4D97-AF65-F5344CB8AC3E}">
        <p14:creationId xmlns:p14="http://schemas.microsoft.com/office/powerpoint/2010/main" val="1101137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WEBGRAFIA</a:t>
            </a:r>
            <a:endParaRPr lang="es-ES" dirty="0"/>
          </a:p>
        </p:txBody>
      </p:sp>
      <p:sp>
        <p:nvSpPr>
          <p:cNvPr id="3" name="2 Marcador de contenido"/>
          <p:cNvSpPr>
            <a:spLocks noGrp="1"/>
          </p:cNvSpPr>
          <p:nvPr>
            <p:ph idx="1"/>
          </p:nvPr>
        </p:nvSpPr>
        <p:spPr/>
        <p:txBody>
          <a:bodyPr/>
          <a:lstStyle/>
          <a:p>
            <a:pPr algn="just">
              <a:buFont typeface="Arial" panose="020B0604020202020204" pitchFamily="34" charset="0"/>
              <a:buChar char="•"/>
            </a:pPr>
            <a:r>
              <a:rPr lang="es-ES" b="0" dirty="0" smtClean="0"/>
              <a:t>American </a:t>
            </a:r>
            <a:r>
              <a:rPr lang="es-ES" b="0" dirty="0" err="1" smtClean="0"/>
              <a:t>cancer</a:t>
            </a:r>
            <a:r>
              <a:rPr lang="es-ES" b="0" dirty="0" smtClean="0"/>
              <a:t> </a:t>
            </a:r>
            <a:r>
              <a:rPr lang="es-ES" b="0" dirty="0" err="1" smtClean="0"/>
              <a:t>society</a:t>
            </a:r>
            <a:r>
              <a:rPr lang="es-ES" b="0" dirty="0" smtClean="0"/>
              <a:t>. </a:t>
            </a:r>
            <a:r>
              <a:rPr lang="es-ES" b="0" dirty="0" err="1" smtClean="0"/>
              <a:t>The</a:t>
            </a:r>
            <a:r>
              <a:rPr lang="es-ES" b="0" dirty="0" smtClean="0"/>
              <a:t> </a:t>
            </a:r>
            <a:r>
              <a:rPr lang="es-ES" b="0" dirty="0" err="1" smtClean="0"/>
              <a:t>official</a:t>
            </a:r>
            <a:r>
              <a:rPr lang="es-ES" b="0" dirty="0" smtClean="0"/>
              <a:t> sponsor of </a:t>
            </a:r>
            <a:r>
              <a:rPr lang="es-ES" b="0" dirty="0" err="1" smtClean="0"/>
              <a:t>birthday</a:t>
            </a:r>
            <a:r>
              <a:rPr lang="es-ES" b="0" dirty="0" smtClean="0"/>
              <a:t>. </a:t>
            </a:r>
            <a:r>
              <a:rPr lang="es-CO" b="0" dirty="0"/>
              <a:t>[Internet] </a:t>
            </a:r>
            <a:r>
              <a:rPr lang="es-CO" b="0" dirty="0" smtClean="0"/>
              <a:t>. [actualizada el 04/03/1014; citada el 24 / 06/2014</a:t>
            </a:r>
            <a:r>
              <a:rPr lang="es-CO" b="0" dirty="0"/>
              <a:t>] Disponible en: http://www.cancer.org/espanol/servicios/cuidadoresdelasalud/fragmentado/la-atencion-del-paciente-con-cancer-en-el-hogar-una-guia-para-los-pacientes-y-sus-familias-care-at-home-skin-pressure-sores</a:t>
            </a:r>
            <a:endParaRPr lang="es-ES" b="0" dirty="0"/>
          </a:p>
        </p:txBody>
      </p:sp>
    </p:spTree>
    <p:extLst>
      <p:ext uri="{BB962C8B-B14F-4D97-AF65-F5344CB8AC3E}">
        <p14:creationId xmlns:p14="http://schemas.microsoft.com/office/powerpoint/2010/main" val="428133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Lo que debe hacer el paciente </a:t>
            </a:r>
            <a:endParaRPr lang="es-ES" dirty="0"/>
          </a:p>
        </p:txBody>
      </p:sp>
      <p:sp>
        <p:nvSpPr>
          <p:cNvPr id="3" name="2 Marcador de contenido"/>
          <p:cNvSpPr>
            <a:spLocks noGrp="1"/>
          </p:cNvSpPr>
          <p:nvPr>
            <p:ph idx="1"/>
          </p:nvPr>
        </p:nvSpPr>
        <p:spPr>
          <a:xfrm>
            <a:off x="822960" y="1100628"/>
            <a:ext cx="7520940" cy="5352708"/>
          </a:xfrm>
        </p:spPr>
        <p:txBody>
          <a:bodyPr>
            <a:normAutofit lnSpcReduction="10000"/>
          </a:bodyPr>
          <a:lstStyle/>
          <a:p>
            <a:pPr algn="just" fontAlgn="base">
              <a:buFont typeface="Wingdings" panose="05000000000000000000" pitchFamily="2" charset="2"/>
              <a:buChar char="v"/>
            </a:pPr>
            <a:r>
              <a:rPr lang="es-ES" sz="2400" b="0" dirty="0"/>
              <a:t>Cambie de posición por lo menos cada dos horas: de acostado del lado izquierdo a acostado de espalda, y luego del lado derecho.</a:t>
            </a:r>
          </a:p>
          <a:p>
            <a:pPr algn="just" fontAlgn="base">
              <a:buFont typeface="Wingdings" panose="05000000000000000000" pitchFamily="2" charset="2"/>
              <a:buChar char="v"/>
            </a:pPr>
            <a:r>
              <a:rPr lang="es-ES" sz="2400" b="0" dirty="0"/>
              <a:t>Cambie el punto en donde recaiga el peso cada 15 minutos al estar en una silla de ruedas. Use cojines especiales con acolchado de esponja o gel para reducir la presión.</a:t>
            </a:r>
          </a:p>
          <a:p>
            <a:pPr algn="just" fontAlgn="base">
              <a:buFont typeface="Wingdings" panose="05000000000000000000" pitchFamily="2" charset="2"/>
              <a:buChar char="v"/>
            </a:pPr>
            <a:r>
              <a:rPr lang="es-ES" sz="2400" b="0" dirty="0"/>
              <a:t>Escoja prendas de vestir que no queden muy ceñidas que aprieten, ni muy holgadas que puedan abultarse por debajo.</a:t>
            </a:r>
          </a:p>
          <a:p>
            <a:pPr algn="just" fontAlgn="base">
              <a:buFont typeface="Wingdings" panose="05000000000000000000" pitchFamily="2" charset="2"/>
              <a:buChar char="v"/>
            </a:pPr>
            <a:r>
              <a:rPr lang="es-ES" sz="2400" b="0" dirty="0"/>
              <a:t>Proteja los otros “puntos de presión” con almohadas para prevenir nuevas llagas. De ser posible, use un colchón que reduzca la presión o un cubierta de hule espuma de tres o cuatro pulgadas sobre el colchón.</a:t>
            </a:r>
          </a:p>
          <a:p>
            <a:pPr>
              <a:buFont typeface="Wingdings" panose="05000000000000000000" pitchFamily="2" charset="2"/>
              <a:buChar char="v"/>
            </a:pPr>
            <a:endParaRPr lang="es-ES" dirty="0"/>
          </a:p>
        </p:txBody>
      </p:sp>
    </p:spTree>
    <p:extLst>
      <p:ext uri="{BB962C8B-B14F-4D97-AF65-F5344CB8AC3E}">
        <p14:creationId xmlns:p14="http://schemas.microsoft.com/office/powerpoint/2010/main" val="2098935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esktop\jennifer paola ordoñez martinez\ictus_2 (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32" y="3611713"/>
            <a:ext cx="9169132" cy="320919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HP\Desktop\jennifer paola ordoñez martinez\h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3759" y="0"/>
            <a:ext cx="3140242" cy="361171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HP\Desktop\jennifer paola ordoñez martinez\images (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44" y="-1"/>
            <a:ext cx="6046402" cy="3611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062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822960" y="1100628"/>
            <a:ext cx="7520940" cy="5280700"/>
          </a:xfrm>
        </p:spPr>
        <p:txBody>
          <a:bodyPr>
            <a:normAutofit fontScale="92500"/>
          </a:bodyPr>
          <a:lstStyle/>
          <a:p>
            <a:pPr algn="just" fontAlgn="base">
              <a:buFont typeface="Wingdings" panose="05000000000000000000" pitchFamily="2" charset="2"/>
              <a:buChar char="v"/>
            </a:pPr>
            <a:r>
              <a:rPr lang="es-ES" sz="2000" b="0" dirty="0"/>
              <a:t>Ejercítese tanto como pueda. Por ejemplo, haga caminatas breves dos o tres veces al día. Si no puede caminar, haga ejercicios de estiramiento, mueva brazos y piernas hacia adelante, atrás, arriba y abajo.</a:t>
            </a:r>
          </a:p>
          <a:p>
            <a:pPr algn="just" fontAlgn="base">
              <a:buFont typeface="Wingdings" panose="05000000000000000000" pitchFamily="2" charset="2"/>
              <a:buChar char="v"/>
            </a:pPr>
            <a:r>
              <a:rPr lang="es-ES" sz="2000" b="0" dirty="0"/>
              <a:t>Ingiera alimentos altos en proteína, como por ejemplo pescado, huevos, carne, leche o crema de cacahuete (mantequilla de maní).</a:t>
            </a:r>
          </a:p>
          <a:p>
            <a:pPr algn="just" fontAlgn="base">
              <a:buFont typeface="Wingdings" panose="05000000000000000000" pitchFamily="2" charset="2"/>
              <a:buChar char="v"/>
            </a:pPr>
            <a:r>
              <a:rPr lang="es-ES" sz="2000" b="0" dirty="0"/>
              <a:t>Aumente su consumo de líquidos (si no está comiendo bien, intente con líquidos como las batidas o malteadas altas en calorías).</a:t>
            </a:r>
          </a:p>
          <a:p>
            <a:pPr algn="just" fontAlgn="base">
              <a:buFont typeface="Wingdings" panose="05000000000000000000" pitchFamily="2" charset="2"/>
              <a:buChar char="v"/>
            </a:pPr>
            <a:r>
              <a:rPr lang="es-ES" sz="2000" b="0" dirty="0"/>
              <a:t>Proteja la llaga y el área circundante con una almohadilla de esponja adaptable o almohada.</a:t>
            </a:r>
          </a:p>
          <a:p>
            <a:pPr algn="just" fontAlgn="base">
              <a:buFont typeface="Wingdings" panose="05000000000000000000" pitchFamily="2" charset="2"/>
              <a:buChar char="v"/>
            </a:pPr>
            <a:r>
              <a:rPr lang="es-ES" sz="2000" b="0" dirty="0"/>
              <a:t>Enjuague la llaga abierta con agua muy cuidadosamente y cúbrala con un vendaje. Haga esto cada vez que el vendaje se moje, o por lo menos dos veces al día como se lo haya indicado su doctor o enfermera. Use los ungüentos y cremas si fueron recetados justo como se lo haya indicado el doctor. Reporte cualquier picazón (comezón) o ampollas que surja en el área de la piel afectada.</a:t>
            </a:r>
          </a:p>
          <a:p>
            <a:endParaRPr lang="es-ES" dirty="0"/>
          </a:p>
        </p:txBody>
      </p:sp>
    </p:spTree>
    <p:extLst>
      <p:ext uri="{BB962C8B-B14F-4D97-AF65-F5344CB8AC3E}">
        <p14:creationId xmlns:p14="http://schemas.microsoft.com/office/powerpoint/2010/main" val="3727704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HP\Desktop\jennifer paola ordoñez martinez\FOTO-PHOTOSCOM_ALDIMA20140126_0019_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03" y="0"/>
            <a:ext cx="493403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HP\Desktop\jennifer paola ordoñez martinez\descarg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88632" y="68898"/>
            <a:ext cx="4255368" cy="319152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HP\Desktop\jennifer paola ordoñez martinez\Jugos-del-camp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0363" y="3260424"/>
            <a:ext cx="5963637" cy="3597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8141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2960" y="365760"/>
            <a:ext cx="7637472" cy="903000"/>
          </a:xfrm>
        </p:spPr>
        <p:txBody>
          <a:bodyPr/>
          <a:lstStyle/>
          <a:p>
            <a:r>
              <a:rPr lang="es-ES" dirty="0" smtClean="0"/>
              <a:t>Lo que pueden hacer las personas encargadas del cuidado del paciente</a:t>
            </a:r>
            <a:endParaRPr lang="es-ES" dirty="0"/>
          </a:p>
        </p:txBody>
      </p:sp>
      <p:sp>
        <p:nvSpPr>
          <p:cNvPr id="3" name="2 Marcador de contenido"/>
          <p:cNvSpPr>
            <a:spLocks noGrp="1"/>
          </p:cNvSpPr>
          <p:nvPr>
            <p:ph idx="1"/>
          </p:nvPr>
        </p:nvSpPr>
        <p:spPr>
          <a:xfrm>
            <a:off x="827584" y="1628800"/>
            <a:ext cx="7632848" cy="4896544"/>
          </a:xfrm>
        </p:spPr>
        <p:txBody>
          <a:bodyPr>
            <a:normAutofit/>
          </a:bodyPr>
          <a:lstStyle/>
          <a:p>
            <a:pPr algn="just" fontAlgn="base">
              <a:buFont typeface="Wingdings" panose="05000000000000000000" pitchFamily="2" charset="2"/>
              <a:buChar char="q"/>
            </a:pPr>
            <a:r>
              <a:rPr lang="es-ES" sz="2000" b="0" dirty="0"/>
              <a:t>Recuerde al paciente cambiar su posición con frecuencia, o ayúdele a voltearse cada dos horas.</a:t>
            </a:r>
          </a:p>
          <a:p>
            <a:pPr algn="just" fontAlgn="base">
              <a:buFont typeface="Wingdings" panose="05000000000000000000" pitchFamily="2" charset="2"/>
              <a:buChar char="q"/>
            </a:pPr>
            <a:r>
              <a:rPr lang="es-ES" sz="2000" b="0" dirty="0"/>
              <a:t>Si el paciente no puede tener control sobre sus intestinos y vejiga, cambie su ropa interior tan pronto observe suciedad. Aplique un ungüento en la piel tras limpiarla (como “A&amp;D”) y mantenga el área seca. Espolvoree maicena sobre el ungüento. Evite el uso de ropa interior de material plástico a menos que el paciente no esté en cama. Utilice un colchoncillo protector por debajo para prevenir que se moje el colchón cuando el paciente esté acostado.</a:t>
            </a:r>
          </a:p>
          <a:p>
            <a:pPr algn="just" fontAlgn="base">
              <a:buFont typeface="Wingdings" panose="05000000000000000000" pitchFamily="2" charset="2"/>
              <a:buChar char="q"/>
            </a:pPr>
            <a:r>
              <a:rPr lang="es-ES" sz="2000" b="0" dirty="0"/>
              <a:t>Si hay alguna una llaga (úlcera) abierta, consulte al médico sobre vendajes especiales para ayudar a protegerla.</a:t>
            </a:r>
          </a:p>
          <a:p>
            <a:pPr fontAlgn="base"/>
            <a:endParaRPr lang="es-ES" b="0" dirty="0" smtClean="0"/>
          </a:p>
          <a:p>
            <a:endParaRPr lang="es-ES" dirty="0"/>
          </a:p>
        </p:txBody>
      </p:sp>
    </p:spTree>
    <p:extLst>
      <p:ext uri="{BB962C8B-B14F-4D97-AF65-F5344CB8AC3E}">
        <p14:creationId xmlns:p14="http://schemas.microsoft.com/office/powerpoint/2010/main" val="1207059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822960" y="1100628"/>
            <a:ext cx="7520940" cy="5280700"/>
          </a:xfrm>
        </p:spPr>
        <p:txBody>
          <a:bodyPr>
            <a:normAutofit/>
          </a:bodyPr>
          <a:lstStyle/>
          <a:p>
            <a:pPr algn="just" fontAlgn="base">
              <a:buFont typeface="Wingdings" panose="05000000000000000000" pitchFamily="2" charset="2"/>
              <a:buChar char="q"/>
            </a:pPr>
            <a:r>
              <a:rPr lang="es-ES" sz="2000" b="0" dirty="0"/>
              <a:t>Si el paciente está limitado a permanecer en cama:</a:t>
            </a:r>
          </a:p>
          <a:p>
            <a:pPr algn="just" fontAlgn="base">
              <a:buFont typeface="Wingdings" panose="05000000000000000000" pitchFamily="2" charset="2"/>
              <a:buChar char="q"/>
            </a:pPr>
            <a:r>
              <a:rPr lang="es-ES" sz="2000" b="0" dirty="0"/>
              <a:t>Mantenga las sábanas de abajo tensas para que no hagan arrugas</a:t>
            </a:r>
            <a:r>
              <a:rPr lang="es-ES" sz="2000" b="0" dirty="0" smtClean="0"/>
              <a:t>.</a:t>
            </a:r>
          </a:p>
          <a:p>
            <a:pPr fontAlgn="base">
              <a:buFont typeface="Wingdings" panose="05000000000000000000" pitchFamily="2" charset="2"/>
              <a:buChar char="q"/>
            </a:pPr>
            <a:r>
              <a:rPr lang="es-ES" sz="2000" b="0" dirty="0" smtClean="0"/>
              <a:t>Mantenga </a:t>
            </a:r>
            <a:r>
              <a:rPr lang="es-ES" sz="2000" b="0" dirty="0"/>
              <a:t>la cabecera de la cama horizontal o a un ángulo de 30°.</a:t>
            </a:r>
          </a:p>
          <a:p>
            <a:pPr fontAlgn="base">
              <a:buFont typeface="Wingdings" panose="05000000000000000000" pitchFamily="2" charset="2"/>
              <a:buChar char="q"/>
            </a:pPr>
            <a:r>
              <a:rPr lang="es-ES" sz="2000" b="0" dirty="0"/>
              <a:t>Espolvoree maicena sobre las sábanas para reducir la fricción contra éstas</a:t>
            </a:r>
            <a:r>
              <a:rPr lang="es-ES" sz="2000" b="0" dirty="0" smtClean="0"/>
              <a:t>.</a:t>
            </a:r>
          </a:p>
          <a:p>
            <a:pPr fontAlgn="base">
              <a:buFont typeface="Wingdings" panose="05000000000000000000" pitchFamily="2" charset="2"/>
              <a:buChar char="q"/>
            </a:pPr>
            <a:r>
              <a:rPr lang="es-ES" sz="2000" b="0" dirty="0"/>
              <a:t>Revise su espalda y costados cada día para asegurar que la piel luzca normal. Ponga especial atención a las áreas de presión como cóccix, caderas, rodillas, tobillos, talones, hombros y codos.</a:t>
            </a:r>
          </a:p>
          <a:p>
            <a:pPr fontAlgn="base">
              <a:buFont typeface="Wingdings" panose="05000000000000000000" pitchFamily="2" charset="2"/>
              <a:buChar char="q"/>
            </a:pPr>
            <a:endParaRPr lang="es-ES" b="0" dirty="0"/>
          </a:p>
          <a:p>
            <a:endParaRPr lang="es-ES" dirty="0"/>
          </a:p>
        </p:txBody>
      </p:sp>
    </p:spTree>
    <p:extLst>
      <p:ext uri="{BB962C8B-B14F-4D97-AF65-F5344CB8AC3E}">
        <p14:creationId xmlns:p14="http://schemas.microsoft.com/office/powerpoint/2010/main" val="2645566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827584" y="1412776"/>
            <a:ext cx="7520940" cy="4992668"/>
          </a:xfrm>
        </p:spPr>
        <p:txBody>
          <a:bodyPr>
            <a:normAutofit/>
          </a:bodyPr>
          <a:lstStyle/>
          <a:p>
            <a:pPr fontAlgn="base">
              <a:buFont typeface="Wingdings" panose="05000000000000000000" pitchFamily="2" charset="2"/>
              <a:buChar char="q"/>
            </a:pPr>
            <a:r>
              <a:rPr lang="es-ES" sz="2200" b="0" dirty="0"/>
              <a:t>Si advierte una área de presión enrojecida (un área que permanece enrojecida después de haberle quitado la presión), evite la presión tanto como sea posible para intentar prevenir mayor daño. Utilice almohadas y cambie frecuentemente la posición del paciente</a:t>
            </a:r>
            <a:r>
              <a:rPr lang="es-ES" sz="2200" b="0" dirty="0" smtClean="0"/>
              <a:t>.</a:t>
            </a:r>
          </a:p>
          <a:p>
            <a:pPr fontAlgn="base">
              <a:buFont typeface="Wingdings" panose="05000000000000000000" pitchFamily="2" charset="2"/>
              <a:buChar char="q"/>
            </a:pPr>
            <a:r>
              <a:rPr lang="es-ES" sz="2200" b="0" dirty="0" smtClean="0"/>
              <a:t>Si </a:t>
            </a:r>
            <a:r>
              <a:rPr lang="es-ES" sz="2200" b="0" dirty="0"/>
              <a:t>el paciente tiene dificultades para estar sobre sus costados, vea si con almohadillas puede ayudar a sostener la posición.</a:t>
            </a:r>
          </a:p>
          <a:p>
            <a:pPr fontAlgn="base">
              <a:buFont typeface="Wingdings" panose="05000000000000000000" pitchFamily="2" charset="2"/>
              <a:buChar char="q"/>
            </a:pPr>
            <a:r>
              <a:rPr lang="es-ES" sz="2200" b="0" dirty="0"/>
              <a:t>Los cojines de esponja y gel para camas y sillas pueden ser útiles para algunos pacientes.</a:t>
            </a:r>
          </a:p>
          <a:p>
            <a:pPr fontAlgn="base">
              <a:buFont typeface="Wingdings" panose="05000000000000000000" pitchFamily="2" charset="2"/>
              <a:buChar char="q"/>
            </a:pPr>
            <a:r>
              <a:rPr lang="es-ES" sz="2200" b="0" dirty="0"/>
              <a:t>Si el problema continúa, hable con su doctor o enfermera sobre opciones de atención en el hogar. Infórmese sobre camas especiales que reducen las áreas de presión.</a:t>
            </a:r>
          </a:p>
          <a:p>
            <a:endParaRPr lang="es-ES" dirty="0"/>
          </a:p>
        </p:txBody>
      </p:sp>
    </p:spTree>
    <p:extLst>
      <p:ext uri="{BB962C8B-B14F-4D97-AF65-F5344CB8AC3E}">
        <p14:creationId xmlns:p14="http://schemas.microsoft.com/office/powerpoint/2010/main" val="93424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HP\Desktop\jennifer paola ordoñez martinez\paciente-en-cam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 y="-1156"/>
            <a:ext cx="9146857" cy="683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42511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5303</TotalTime>
  <Words>739</Words>
  <Application>Microsoft Office PowerPoint</Application>
  <PresentationFormat>Presentación en pantalla (4:3)</PresentationFormat>
  <Paragraphs>33</Paragraphs>
  <Slides>11</Slides>
  <Notes>1</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Ángulos</vt:lpstr>
      <vt:lpstr>Llagas  o  ULCERAS</vt:lpstr>
      <vt:lpstr>Lo que debe hacer el paciente </vt:lpstr>
      <vt:lpstr>Presentación de PowerPoint</vt:lpstr>
      <vt:lpstr>Presentación de PowerPoint</vt:lpstr>
      <vt:lpstr>Presentación de PowerPoint</vt:lpstr>
      <vt:lpstr>Lo que pueden hacer las personas encargadas del cuidado del paciente</vt:lpstr>
      <vt:lpstr>Presentación de PowerPoint</vt:lpstr>
      <vt:lpstr>Presentación de PowerPoint</vt:lpstr>
      <vt:lpstr>Presentación de PowerPoint</vt:lpstr>
      <vt:lpstr>Llame al médico si el paciente:</vt:lpstr>
      <vt:lpstr>WEBGRAFIA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HP</dc:creator>
  <cp:lastModifiedBy>HP</cp:lastModifiedBy>
  <cp:revision>10</cp:revision>
  <dcterms:created xsi:type="dcterms:W3CDTF">2014-06-21T05:58:16Z</dcterms:created>
  <dcterms:modified xsi:type="dcterms:W3CDTF">2014-06-24T22:21:48Z</dcterms:modified>
</cp:coreProperties>
</file>